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9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268FD-BD37-67D4-AC6F-BFE5A15E5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7F7812-D1F3-B56C-E945-60A73864D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C8A933-4B6A-E299-8ADB-55FD7FEAD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343338-091E-C18E-1581-2A6F9F85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0399B8-A713-5993-6539-1BB19126F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98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72DD5-67E7-8818-7D60-9BFB1FDDB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818D1C5-0DDF-7F43-BD79-0D33A4289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178E5D-74C5-D3DF-8E42-D81D4FA45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A5D0A6-172B-02AD-AD44-4EE2807DF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E1993D-6AEE-774B-A898-F69707C8C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9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CADB27-B9D7-49FA-A9C9-421A2B59C6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247C86-7D56-1C81-5DD4-57822880B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00742F-1602-48D1-C28F-1AACB471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8315E0-7CCA-BCC5-AD71-F1ED7CAEC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6897B5-F81D-7F8E-767A-765A999C6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62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99DE0-973F-5C97-D280-67038775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46F013-C320-5179-504C-96FA9D1D2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A55A6D-E000-4193-ACB7-729E7626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0F48F4-2FD6-3F74-92C4-1572369C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197EDA-D433-FE1D-1368-DBDF96C7F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74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A97C86-B35D-653F-3C68-A31191E08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99EACC-21C6-AAE2-06DF-6D6203DB5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F31FC3-A9AC-311F-BB18-7C278EEC6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629E6E-4E59-FB78-275E-6B5B4DEB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048506-2EF7-1623-77FF-7F64B12C3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5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06408-F868-5512-8A3B-EB737C7C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91BD4-4D86-F14F-E166-7E3C9B327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6359B2-1694-F454-AF46-69031EFCD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657B56-A39C-FEC5-8D03-69EE1B944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55DAC5-CCD3-B5F4-57CA-7BD889AE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D9131F-074A-0A66-E011-F0B2B36C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09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483840-71C1-857E-AF8A-465F70718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F2A7DC-37E9-3BF5-2491-D688029F5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A5E000-B437-44E7-2AA6-DDA3140D1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7B7E8DF-9050-25CF-203B-B283C122E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B178F9E-C4DC-EC6B-0DFC-CFB34196DA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99CB3E-8A39-4364-1B67-CF49079B1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E4A0DC3-CB37-3132-FD09-CC39B65D9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2EA8F64-F984-75B4-4968-982ED4EC8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35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8B63D-D6B7-6684-F560-C01E9A7B7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11123D0-CD86-AD5E-ACD8-47878D1D0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9646967-174C-071A-60E7-9CC1B6DC8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5AA8EE3-EE9A-E76E-2E83-00542AC27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81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3F43A6C-DF06-A9DD-7F8A-8D2EC794A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A4ACBA-EB8A-4C58-09FA-935EA681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DDE7BC-0DEF-BAEE-D50E-ECD971FE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6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B6A53D-924A-813C-B3EC-A8F42FFD2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5DD237-0B96-AA35-7F66-1634EA890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B89AF5-5886-D97D-3B74-D57F69206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713784-7A22-0089-AF51-88C51D88F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FDEEEF-73CE-0AB0-DF6B-312F678F1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30CE09-5D71-695F-567A-EF2D75CE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73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E7A82-97E7-791E-2080-42352C3AC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8921B60-4AA8-4B5C-121F-008E2AC91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05AC01-94F0-E450-C53A-FA9AC1EAB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603A34-D6BE-5B00-525D-FB7617DCC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928E34-6D0A-A633-7FC0-D54F00CE9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A8C56A-4C1A-5A27-0FD4-5D389EC1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444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EE422D-D6CB-005E-DF43-950AF38A8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A86F6D-EE74-D259-964C-9F4561EF6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A2E886-6B87-2172-EDF1-5B2D6C729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1F85B-A026-43CD-B5D3-0DDB085DC503}" type="datetimeFigureOut">
              <a:rPr lang="ru-RU" smtClean="0"/>
              <a:pPr/>
              <a:t>22.04.2025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D5D98E-BE99-3C4D-0DB2-99189C0D9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5535D5-E21F-0BB3-EA28-153FA2060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CA61E-DD5A-467D-8EC0-40C597F2B2E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589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177031-9375-C29E-F64D-F5BDCB03F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353" y="1889076"/>
            <a:ext cx="11346730" cy="265778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КЛИНИЧЕСКИЙ СЛУЧАЙ БОЛЕЗНИ ВИЛЬСОНА-КОНОВАЛОВА </a:t>
            </a:r>
            <a:br>
              <a:rPr lang="ru-RU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СОЧЕТАНИИ С ХРОНИЧЕСКИМ ВИРУСНЫМ ГЕПАТИТОМ С</a:t>
            </a:r>
            <a:endParaRPr lang="ru-RU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7619D41-EC69-CD2E-76FD-2D4DD6878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8083" y="5327143"/>
            <a:ext cx="9144000" cy="1655762"/>
          </a:xfrm>
        </p:spPr>
        <p:txBody>
          <a:bodyPr/>
          <a:lstStyle/>
          <a:p>
            <a:pPr algn="r"/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Ординатор 1 года обучения Медведева М.В.</a:t>
            </a:r>
          </a:p>
          <a:p>
            <a:pPr algn="r"/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mmm112012@mail.ru</a:t>
            </a: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Научный руководитель – д.м.н., профессор И.Ю. Колесникова</a:t>
            </a: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3FF0B2-BA10-02AD-1A63-D3F6198DD5AF}"/>
              </a:ext>
            </a:extLst>
          </p:cNvPr>
          <p:cNvSpPr txBox="1"/>
          <p:nvPr/>
        </p:nvSpPr>
        <p:spPr>
          <a:xfrm>
            <a:off x="952107" y="109263"/>
            <a:ext cx="10152668" cy="1358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Федеральное государственное бюджетное образовательное учреждение высшего образования «Тверской государственный медицинский университет» Министерства здравоохранения Российской Федерации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Кафедра поликлинической терапии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CD0439-A983-A1A0-92E4-E1C03217C8C1}"/>
              </a:ext>
            </a:extLst>
          </p:cNvPr>
          <p:cNvSpPr txBox="1"/>
          <p:nvPr/>
        </p:nvSpPr>
        <p:spPr>
          <a:xfrm>
            <a:off x="311085" y="5734937"/>
            <a:ext cx="3261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effectLst/>
                <a:latin typeface="Arial" panose="020B0604020202020204" pitchFamily="34" charset="0"/>
              </a:rPr>
              <a:t>Исследование не имело спонсорской поддержки.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85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FC5C8C-7FE6-477A-818F-ABA75799A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63" y="281150"/>
            <a:ext cx="10515600" cy="1325563"/>
          </a:xfrm>
        </p:spPr>
        <p:txBody>
          <a:bodyPr/>
          <a:lstStyle/>
          <a:p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29938D-3F73-C341-33D1-B469D2A4B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866" y="894661"/>
            <a:ext cx="5448691" cy="5160906"/>
          </a:xfr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Болезнь Вильсона-Коновалова (гепатолентикулярная дегенерация; БВК) – аутосомно-рецессивное заболевание, связанное с накоплением меди в головном мозге, печени и других органах. Присоединение хронического вирусного гепатита С (ХВГС) может провоцировать более тяжелое течение основного заболевания и ухудшать его прогноз.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7B6743-B85F-B6B6-FAF9-29CA5F2E22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7" b="100000" l="684" r="98633">
                        <a14:foregroundMark x1="35449" y1="31906" x2="16113" y2="32735"/>
                        <a14:foregroundMark x1="16113" y1="32597" x2="19727" y2="36740"/>
                        <a14:foregroundMark x1="16602" y1="34392" x2="15625" y2="37017"/>
                        <a14:foregroundMark x1="15918" y1="36740" x2="18457" y2="37293"/>
                        <a14:foregroundMark x1="20898" y1="60221" x2="17871" y2="62845"/>
                        <a14:foregroundMark x1="17871" y1="62845" x2="32422" y2="64641"/>
                        <a14:foregroundMark x1="32324" y1="64365" x2="33496" y2="58287"/>
                        <a14:foregroundMark x1="20703" y1="60497" x2="22559" y2="58425"/>
                        <a14:foregroundMark x1="22852" y1="88950" x2="22461" y2="93232"/>
                        <a14:foregroundMark x1="22461" y1="93923" x2="29590" y2="94199"/>
                        <a14:foregroundMark x1="56055" y1="32182" x2="77930" y2="31906"/>
                        <a14:foregroundMark x1="77930" y1="31906" x2="76465" y2="36602"/>
                        <a14:foregroundMark x1="74121" y1="53591" x2="78613" y2="55801"/>
                        <a14:foregroundMark x1="78320" y1="55387" x2="76660" y2="60083"/>
                        <a14:foregroundMark x1="76367" y1="58840" x2="71875" y2="59807"/>
                        <a14:foregroundMark x1="63965" y1="77072" x2="78027" y2="78315"/>
                        <a14:foregroundMark x1="77930" y1="78315" x2="77051" y2="84116"/>
                        <a14:foregroundMark x1="76953" y1="80387" x2="78027" y2="83564"/>
                        <a14:backgroundMark x1="14746" y1="1657" x2="14648" y2="99724"/>
                      </a14:backgroundRemoval>
                    </a14:imgEffect>
                  </a14:imgLayer>
                </a14:imgProps>
              </a:ext>
            </a:extLst>
          </a:blip>
          <a:srcRect l="14438" t="9107" r="19289"/>
          <a:stretch/>
        </p:blipFill>
        <p:spPr>
          <a:xfrm>
            <a:off x="452485" y="1297731"/>
            <a:ext cx="5325359" cy="50668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A09A3D-1C52-BB66-D078-55A780A9EB3D}"/>
              </a:ext>
            </a:extLst>
          </p:cNvPr>
          <p:cNvSpPr txBox="1"/>
          <p:nvPr/>
        </p:nvSpPr>
        <p:spPr>
          <a:xfrm>
            <a:off x="879772" y="6392184"/>
            <a:ext cx="4898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Проявления болезни Вильсона-Коновалова</a:t>
            </a:r>
          </a:p>
        </p:txBody>
      </p:sp>
    </p:spTree>
    <p:extLst>
      <p:ext uri="{BB962C8B-B14F-4D97-AF65-F5344CB8AC3E}">
        <p14:creationId xmlns:p14="http://schemas.microsoft.com/office/powerpoint/2010/main" val="387752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9E5CB8-BFF2-F015-B050-AAA2FC2D60D7}"/>
              </a:ext>
            </a:extLst>
          </p:cNvPr>
          <p:cNvSpPr txBox="1"/>
          <p:nvPr/>
        </p:nvSpPr>
        <p:spPr>
          <a:xfrm>
            <a:off x="471341" y="397639"/>
            <a:ext cx="11114202" cy="6001643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u="sng" dirty="0">
                <a:latin typeface="Arial" panose="020B0604020202020204" pitchFamily="34" charset="0"/>
                <a:cs typeface="Arial" panose="020B0604020202020204" pitchFamily="34" charset="0"/>
              </a:rPr>
              <a:t>Цель исследования: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анализ сложного клинического случая диагностики болезни Вильсона-Коновалова на фоне хронического вирусного гепатита С.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u="sng" dirty="0">
                <a:latin typeface="Arial" panose="020B0604020202020204" pitchFamily="34" charset="0"/>
                <a:cs typeface="Arial" panose="020B0604020202020204" pitchFamily="34" charset="0"/>
              </a:rPr>
              <a:t>Задачи исследования: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Уточнить этапы диагностики и подбора базисной терапии при БВК.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Изучить сочетанное течение БВК и ХВГС.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u="sng" dirty="0">
                <a:latin typeface="Arial" panose="020B0604020202020204" pitchFamily="34" charset="0"/>
                <a:cs typeface="Arial" panose="020B0604020202020204" pitchFamily="34" charset="0"/>
              </a:rPr>
              <a:t>Материалы и методы: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Изучение клинических и анамнестических данных пациента, результатов его обследования и лечения.</a:t>
            </a:r>
          </a:p>
        </p:txBody>
      </p:sp>
    </p:spTree>
    <p:extLst>
      <p:ext uri="{BB962C8B-B14F-4D97-AF65-F5344CB8AC3E}">
        <p14:creationId xmlns:p14="http://schemas.microsoft.com/office/powerpoint/2010/main" val="202592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A61548-2629-7EC7-9863-6103545CA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034" y="125464"/>
            <a:ext cx="3268561" cy="602606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latin typeface="Arial" pitchFamily="34" charset="0"/>
                <a:cs typeface="Arial" pitchFamily="34" charset="0"/>
              </a:rPr>
              <a:t>Результаты</a:t>
            </a:r>
            <a:endParaRPr lang="ru-RU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0" name="AutoShape 6" descr="https://www.nicepng.com/png/full/46-463276_transparent-person-pictogram-human-body-composition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32984" y="3534919"/>
            <a:ext cx="3847459" cy="181588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Жалобы: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 на периодические неинтенсивные боли в верхней части живота,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тяжесть и дискомфорт в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эпигастрии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общую слабость, утомляемость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тремор конечностей (при физической нагрузке, реже в покое).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8A4E39F-D694-DE89-1E64-FB50A11DA5CB}"/>
              </a:ext>
            </a:extLst>
          </p:cNvPr>
          <p:cNvSpPr/>
          <p:nvPr/>
        </p:nvSpPr>
        <p:spPr>
          <a:xfrm>
            <a:off x="757120" y="2110489"/>
            <a:ext cx="208941" cy="7239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F19FD4-E34B-8CE1-22A9-65A773F074EC}"/>
              </a:ext>
            </a:extLst>
          </p:cNvPr>
          <p:cNvSpPr txBox="1"/>
          <p:nvPr/>
        </p:nvSpPr>
        <p:spPr>
          <a:xfrm>
            <a:off x="232983" y="2760518"/>
            <a:ext cx="2055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16 лет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822B0D-4AE7-2486-2CF0-B93FDE12A5AC}"/>
              </a:ext>
            </a:extLst>
          </p:cNvPr>
          <p:cNvSpPr txBox="1"/>
          <p:nvPr/>
        </p:nvSpPr>
        <p:spPr>
          <a:xfrm>
            <a:off x="121916" y="1599641"/>
            <a:ext cx="2719155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установлен диагноз БВК</a:t>
            </a:r>
            <a:endParaRPr lang="ru-RU" sz="16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5AFF652-D663-495E-A915-24302A9EDB10}"/>
              </a:ext>
            </a:extLst>
          </p:cNvPr>
          <p:cNvSpPr/>
          <p:nvPr/>
        </p:nvSpPr>
        <p:spPr>
          <a:xfrm>
            <a:off x="5378150" y="2018142"/>
            <a:ext cx="208941" cy="7239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EB1272-06E4-75D9-8186-4BAD22659EAE}"/>
              </a:ext>
            </a:extLst>
          </p:cNvPr>
          <p:cNvSpPr txBox="1"/>
          <p:nvPr/>
        </p:nvSpPr>
        <p:spPr>
          <a:xfrm>
            <a:off x="4896809" y="1315567"/>
            <a:ext cx="2055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31 год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51C67F-6F53-77CA-8DA8-9EEEDFC6809C}"/>
              </a:ext>
            </a:extLst>
          </p:cNvPr>
          <p:cNvSpPr txBox="1"/>
          <p:nvPr/>
        </p:nvSpPr>
        <p:spPr>
          <a:xfrm>
            <a:off x="2588636" y="1880865"/>
            <a:ext cx="2509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Лечения не получает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6D17DD-5FA2-F821-20C2-6ED790ECF18E}"/>
              </a:ext>
            </a:extLst>
          </p:cNvPr>
          <p:cNvSpPr txBox="1"/>
          <p:nvPr/>
        </p:nvSpPr>
        <p:spPr>
          <a:xfrm>
            <a:off x="4263322" y="2781211"/>
            <a:ext cx="246747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диагностирован ХВГС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F00AF1A-E29C-4936-0518-F74EE8CA4CA0}"/>
              </a:ext>
            </a:extLst>
          </p:cNvPr>
          <p:cNvSpPr/>
          <p:nvPr/>
        </p:nvSpPr>
        <p:spPr>
          <a:xfrm>
            <a:off x="6979412" y="1961898"/>
            <a:ext cx="208941" cy="7239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84CFB9-B08E-D691-9508-055E4AEA56C2}"/>
              </a:ext>
            </a:extLst>
          </p:cNvPr>
          <p:cNvSpPr txBox="1"/>
          <p:nvPr/>
        </p:nvSpPr>
        <p:spPr>
          <a:xfrm>
            <a:off x="6718946" y="2826504"/>
            <a:ext cx="2055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33 года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E23ABCF-43D1-8B9F-8BE9-AC432CE6ED7A}"/>
              </a:ext>
            </a:extLst>
          </p:cNvPr>
          <p:cNvSpPr/>
          <p:nvPr/>
        </p:nvSpPr>
        <p:spPr>
          <a:xfrm>
            <a:off x="668610" y="2255348"/>
            <a:ext cx="10700657" cy="2286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2D6FC0-8BAE-6DC1-C307-FEDE1CD7DBAF}"/>
              </a:ext>
            </a:extLst>
          </p:cNvPr>
          <p:cNvSpPr txBox="1"/>
          <p:nvPr/>
        </p:nvSpPr>
        <p:spPr>
          <a:xfrm>
            <a:off x="6440920" y="1293194"/>
            <a:ext cx="249259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начата специфическая терапия БВК</a:t>
            </a:r>
            <a:endParaRPr lang="ru-RU" sz="16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45A131C-65FF-8305-BAE2-E883523CBD8C}"/>
              </a:ext>
            </a:extLst>
          </p:cNvPr>
          <p:cNvSpPr/>
          <p:nvPr/>
        </p:nvSpPr>
        <p:spPr>
          <a:xfrm>
            <a:off x="10696270" y="2110489"/>
            <a:ext cx="208941" cy="7239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27D604-0368-CC03-6B2F-77556A459263}"/>
              </a:ext>
            </a:extLst>
          </p:cNvPr>
          <p:cNvSpPr txBox="1"/>
          <p:nvPr/>
        </p:nvSpPr>
        <p:spPr>
          <a:xfrm>
            <a:off x="10189887" y="1453284"/>
            <a:ext cx="2055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36 лет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78A89B-4BB8-E1AF-67D2-94A6FB10C764}"/>
              </a:ext>
            </a:extLst>
          </p:cNvPr>
          <p:cNvSpPr txBox="1"/>
          <p:nvPr/>
        </p:nvSpPr>
        <p:spPr>
          <a:xfrm>
            <a:off x="8208310" y="1878504"/>
            <a:ext cx="1659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Лечение БВК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9D345-7C14-D9D1-9A0A-E0B829582B86}"/>
              </a:ext>
            </a:extLst>
          </p:cNvPr>
          <p:cNvSpPr txBox="1"/>
          <p:nvPr/>
        </p:nvSpPr>
        <p:spPr>
          <a:xfrm>
            <a:off x="188034" y="648898"/>
            <a:ext cx="49655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u="sng" dirty="0">
                <a:latin typeface="Arial" pitchFamily="34" charset="0"/>
                <a:cs typeface="Arial" pitchFamily="34" charset="0"/>
              </a:rPr>
              <a:t>Из анамнеза:</a:t>
            </a:r>
            <a:endParaRPr lang="ru-RU" sz="2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A6E918-9C7E-B186-34F2-583463AF78CD}"/>
              </a:ext>
            </a:extLst>
          </p:cNvPr>
          <p:cNvSpPr txBox="1"/>
          <p:nvPr/>
        </p:nvSpPr>
        <p:spPr>
          <a:xfrm>
            <a:off x="3456595" y="47296"/>
            <a:ext cx="85798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Мужчина 36 лет госпитализирован для планового обследования. Семейный анамнез отягощен: брат умер в течение полугода от момента диагностики БВК  при явлениях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фульминантной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печеночной недостаточности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D2A5F2-F5CC-EB6D-E7E2-5C0D7744EB4A}"/>
              </a:ext>
            </a:extLst>
          </p:cNvPr>
          <p:cNvSpPr txBox="1"/>
          <p:nvPr/>
        </p:nvSpPr>
        <p:spPr>
          <a:xfrm>
            <a:off x="232983" y="5429081"/>
            <a:ext cx="3847460" cy="107721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Объективно: Общее состояние удовлетворительное, кожные покровы обычной окраски и влажности, видимого асцита нет.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1B95435-2DDC-363E-9977-1B2AC5B1CBF3}"/>
              </a:ext>
            </a:extLst>
          </p:cNvPr>
          <p:cNvSpPr txBox="1"/>
          <p:nvPr/>
        </p:nvSpPr>
        <p:spPr>
          <a:xfrm>
            <a:off x="4164936" y="3536095"/>
            <a:ext cx="7863907" cy="156966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Лабораторно: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гемоглобин 125 г/л, лейкоциты 3,4×10</a:t>
            </a:r>
            <a:r>
              <a:rPr lang="en-US" sz="1600" baseline="300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/л, тромбоциты 75×10</a:t>
            </a:r>
            <a:r>
              <a:rPr lang="ru-RU" sz="1600" baseline="300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/л.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уровень глюкозы 6,2 ммоль/л, общий билирубин 16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мкмоль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/л, АСТ 41,9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Ед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/л, АЛТ 50,9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Ед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/л, гамма-ГТ 53,9 ЕД/л, общий белок 72 г/л, альбумин 40 г/л, креатинин 106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мкМ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ПТИ 75%.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Количественная ПЦР РНК вируса гепатита С: 2,3×106 МЕ/мл.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7F7A2F-2B94-0956-8863-F74CD761B0C7}"/>
              </a:ext>
            </a:extLst>
          </p:cNvPr>
          <p:cNvSpPr txBox="1"/>
          <p:nvPr/>
        </p:nvSpPr>
        <p:spPr>
          <a:xfrm>
            <a:off x="4151441" y="5167471"/>
            <a:ext cx="7863906" cy="160043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>
                <a:latin typeface="Arial" pitchFamily="34" charset="0"/>
                <a:cs typeface="Arial" pitchFamily="34" charset="0"/>
              </a:rPr>
              <a:t>Инструментально: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УЗИ ОБП: увеличение печени с выраженными диффузными изменениями в паренхиме. Изменения в желчном пузыре, вероятно, вторичные. Диффузные изменения в поджелудочной железе. Спленомегалия. Добавочная долька селезенки. Расширение портальной и селезеночной вен.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ЭГДС: варикозное расширение вен пищевода 1 степени, гастрит поверхностный,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бульбит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поверхностный.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73B6175-ED36-8E06-990D-E723AD5F8B5E}"/>
              </a:ext>
            </a:extLst>
          </p:cNvPr>
          <p:cNvSpPr txBox="1"/>
          <p:nvPr/>
        </p:nvSpPr>
        <p:spPr>
          <a:xfrm>
            <a:off x="7268066" y="2483948"/>
            <a:ext cx="42680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цинка сульфат по 124 мг 3 раза в сутки, </a:t>
            </a:r>
            <a:r>
              <a:rPr lang="ru-RU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купренил</a:t>
            </a:r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750 мг в сутки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027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3B40D-E1FB-AF93-400E-0C2868064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ADCFF-CDCB-C417-9C90-89BA11F50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575" y="7937"/>
            <a:ext cx="2668430" cy="802813"/>
          </a:xfrm>
        </p:spPr>
        <p:txBody>
          <a:bodyPr>
            <a:normAutofit/>
          </a:bodyPr>
          <a:lstStyle/>
          <a:p>
            <a:r>
              <a:rPr lang="ru-RU" b="1" u="sng" dirty="0">
                <a:latin typeface="Arial" pitchFamily="34" charset="0"/>
                <a:cs typeface="Arial" pitchFamily="34" charset="0"/>
              </a:rPr>
              <a:t>Диагноз: </a:t>
            </a:r>
            <a:endParaRPr lang="ru-RU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Picture background">
            <a:extLst>
              <a:ext uri="{FF2B5EF4-FFF2-40B4-BE49-F238E27FC236}">
                <a16:creationId xmlns:a16="http://schemas.microsoft.com/office/drawing/2014/main" id="{91DB8C97-E8BE-2B84-5C77-378174B9DA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Picture background">
            <a:extLst>
              <a:ext uri="{FF2B5EF4-FFF2-40B4-BE49-F238E27FC236}">
                <a16:creationId xmlns:a16="http://schemas.microsoft.com/office/drawing/2014/main" id="{A9E4F4FF-321D-50E1-CB76-8ED376E7C3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0" name="AutoShape 6" descr="https://www.nicepng.com/png/full/46-463276_transparent-person-pictogram-human-body-composition.png">
            <a:extLst>
              <a:ext uri="{FF2B5EF4-FFF2-40B4-BE49-F238E27FC236}">
                <a16:creationId xmlns:a16="http://schemas.microsoft.com/office/drawing/2014/main" id="{8ED697E6-A673-077D-FD19-9D1431B087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888E85-218E-302D-F968-754C50B35C89}"/>
              </a:ext>
            </a:extLst>
          </p:cNvPr>
          <p:cNvSpPr txBox="1"/>
          <p:nvPr/>
        </p:nvSpPr>
        <p:spPr>
          <a:xfrm>
            <a:off x="307974" y="879150"/>
            <a:ext cx="11456677" cy="206210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Нарушение обмена меди (болезнь Вильсона-Коновалова, смешанная форма) + вирусный гепатит С на стадии цирроза печени, развернутая стадия, минимальной активности, компенсированный (класс А по Child-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Pugh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), с минимальной рассеянной неврологической симптоматикой в виде легкого постурального тремора кистей рук и псевдобульбарным синдромом. </a:t>
            </a: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Осложнения: варикозное расширение вен пищевода 1 степени (состояние после лигирования), парциальный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гиперспленизм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(лейкопения, тромбоцитопения); умеренная печеночно-клеточная недостаточность. Сопутствующие заболевания: хронический вирусный гепатит С,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репликативная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фаза, 1b генотип. 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F8D5927-0E2F-4B24-524F-D236C3EA0A97}"/>
              </a:ext>
            </a:extLst>
          </p:cNvPr>
          <p:cNvSpPr txBox="1">
            <a:spLocks/>
          </p:cNvSpPr>
          <p:nvPr/>
        </p:nvSpPr>
        <p:spPr>
          <a:xfrm>
            <a:off x="225599" y="25911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sng">
                <a:latin typeface="Arial" pitchFamily="34" charset="0"/>
                <a:cs typeface="Arial" pitchFamily="34" charset="0"/>
              </a:rPr>
              <a:t>Результаты</a:t>
            </a:r>
            <a:endParaRPr lang="ru-RU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2E76FD-00FE-D99A-D876-60D19DA1CAE7}"/>
              </a:ext>
            </a:extLst>
          </p:cNvPr>
          <p:cNvSpPr txBox="1"/>
          <p:nvPr/>
        </p:nvSpPr>
        <p:spPr>
          <a:xfrm>
            <a:off x="307974" y="3712128"/>
            <a:ext cx="11456677" cy="267765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Редкие генетические заболевания связаны с определенными сложностями в диагностике и лечении, особенно если они сочетаются с тяжелыми сопутствующими патологиями. Старт базисной терапии болезни Вильсона-Коновалова у больного с сопутствующим вирусным гепатитом С на стадии декомпенсированного цирроза печени позволил существенно улучшить состояние больного, способствовал компенсации цирроза печени и относительно благоприятному жизненному прогнозу.</a:t>
            </a:r>
          </a:p>
        </p:txBody>
      </p:sp>
    </p:spTree>
    <p:extLst>
      <p:ext uri="{BB962C8B-B14F-4D97-AF65-F5344CB8AC3E}">
        <p14:creationId xmlns:p14="http://schemas.microsoft.com/office/powerpoint/2010/main" val="891721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3095</TotalTime>
  <Words>570</Words>
  <Application>Microsoft Office PowerPoint</Application>
  <PresentationFormat>Широкоэкранный</PresentationFormat>
  <Paragraphs>50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КЛИНИЧЕСКИЙ СЛУЧАЙ БОЛЕЗНИ ВИЛЬСОНА-КОНОВАЛОВА  В СОЧЕТАНИИ С ХРОНИЧЕСКИМ ВИРУСНЫМ ГЕПАТИТОМ С</vt:lpstr>
      <vt:lpstr>Актуальность темы</vt:lpstr>
      <vt:lpstr>Презентация PowerPoint</vt:lpstr>
      <vt:lpstr>Результаты</vt:lpstr>
      <vt:lpstr>Диагноз: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КЛИНИЧЕСКИЙ СЛУЧАЙ БОЛЕЗНИ ВИЛЬСОНА-КОНОВАЛОВА  В СОЧЕТАНИИ С ХРОНИЧЕСКИМ ВИРУСНЫМ ГЕПАТИТОМ С</dc:title>
  <dc:creator>пользователь</dc:creator>
  <cp:lastModifiedBy>пользователь</cp:lastModifiedBy>
  <cp:revision>123</cp:revision>
  <dcterms:created xsi:type="dcterms:W3CDTF">2025-04-18T13:47:00Z</dcterms:created>
  <dcterms:modified xsi:type="dcterms:W3CDTF">2025-04-23T20:46:09Z</dcterms:modified>
</cp:coreProperties>
</file>